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73" r:id="rId13"/>
    <p:sldId id="274" r:id="rId14"/>
    <p:sldId id="275" r:id="rId15"/>
    <p:sldId id="276" r:id="rId16"/>
    <p:sldId id="269" r:id="rId17"/>
    <p:sldId id="272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5" r:id="rId36"/>
    <p:sldId id="294" r:id="rId37"/>
    <p:sldId id="296" r:id="rId38"/>
    <p:sldId id="297" r:id="rId39"/>
    <p:sldId id="298" r:id="rId40"/>
    <p:sldId id="299" r:id="rId41"/>
    <p:sldId id="300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0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2/7/19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The Case of Jane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Criteria, Assessment &amp; Orders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332623" y="6287593"/>
            <a:ext cx="274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© 2016  Thomas J. Davis Jr.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30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The Case of Jane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US" sz="3200" dirty="0" smtClean="0"/>
              <a:t>25 year old female with long Ψ history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Anoxic insult secondary to attempted suicide by hanging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Physically fit &amp; vigorous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Over 100 facility admissions of </a:t>
            </a:r>
            <a:r>
              <a:rPr lang="en-US" sz="3200" dirty="0" err="1" smtClean="0"/>
              <a:t>widly</a:t>
            </a:r>
            <a:r>
              <a:rPr lang="en-US" sz="3200" dirty="0" smtClean="0"/>
              <a:t> varying duration</a:t>
            </a:r>
          </a:p>
          <a:p>
            <a:pPr>
              <a:buFont typeface="Wingdings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839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493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On scene EMTs recorded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Minimal CPR in progress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Ambu bag in use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5 respirations per minute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Intubate &amp; provide O2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Color on departure: pale</a:t>
            </a:r>
          </a:p>
          <a:p>
            <a:pPr>
              <a:buFont typeface="Wingdings" charset="2"/>
              <a:buChar char="§"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068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69902"/>
            <a:ext cx="7583488" cy="3872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Arrival in ER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Intubated and Ambu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Distended abdomen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Color of arrival: Ashen</a:t>
            </a:r>
          </a:p>
          <a:p>
            <a:pPr>
              <a:buFont typeface="Wingdings" charset="2"/>
              <a:buChar char="§"/>
            </a:pPr>
            <a:r>
              <a:rPr lang="en-US" sz="3200" dirty="0" smtClean="0"/>
              <a:t>Stabilized and transferred to ICU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2493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184" r="11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21719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3373" r="3373"/>
          <a:stretch>
            <a:fillRect/>
          </a:stretch>
        </p:blipFill>
        <p:spPr>
          <a:xfrm>
            <a:off x="1707953" y="1949824"/>
            <a:ext cx="6654998" cy="367288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804" y="5514281"/>
            <a:ext cx="6350270" cy="7434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4435" y="1949824"/>
            <a:ext cx="983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11/9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825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860" y="2137017"/>
            <a:ext cx="6035459" cy="81139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63" y="3043381"/>
            <a:ext cx="7357019" cy="226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5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6788" b="678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779463" y="2120209"/>
            <a:ext cx="1265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11/12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78822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4" y="3035953"/>
            <a:ext cx="7290024" cy="212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8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510" b="5510"/>
          <a:stretch>
            <a:fillRect/>
          </a:stretch>
        </p:blipFill>
        <p:spPr>
          <a:xfrm>
            <a:off x="779463" y="2292454"/>
            <a:ext cx="7583488" cy="3943406"/>
          </a:xfrm>
        </p:spPr>
      </p:pic>
      <p:sp>
        <p:nvSpPr>
          <p:cNvPr id="5" name="TextBox 4"/>
          <p:cNvSpPr txBox="1"/>
          <p:nvPr/>
        </p:nvSpPr>
        <p:spPr>
          <a:xfrm>
            <a:off x="650515" y="1706269"/>
            <a:ext cx="2292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11/13    RN Note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81988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91" y="2648715"/>
            <a:ext cx="8042137" cy="269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89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Case of Jane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16408" y="1270144"/>
            <a:ext cx="213986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7339" y="2508602"/>
            <a:ext cx="68580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Physician’s Orders –  Chart Top Right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8900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Case of Jane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4017" b="40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1827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Case of Jane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43" y="2290594"/>
            <a:ext cx="8362951" cy="360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276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3" y="2355241"/>
            <a:ext cx="7908432" cy="33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36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Case of Jane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58" y="2889093"/>
            <a:ext cx="3873500" cy="723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0658" y="3612993"/>
            <a:ext cx="2323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800" dirty="0" smtClean="0"/>
              <a:t>…</a:t>
            </a:r>
            <a:endParaRPr lang="en-US" sz="4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58" y="4621888"/>
            <a:ext cx="7294247" cy="52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63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Case of Jane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656" y="1901636"/>
            <a:ext cx="6660039" cy="43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20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12" y="2516393"/>
            <a:ext cx="7678054" cy="293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83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62" y="2480768"/>
            <a:ext cx="8364537" cy="325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38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58" y="2159305"/>
            <a:ext cx="8364537" cy="37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90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90798" y="519285"/>
            <a:ext cx="4236909" cy="77073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63" y="1784628"/>
            <a:ext cx="32512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9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</a:t>
            </a:r>
            <a:r>
              <a:rPr lang="en-US" dirty="0" smtClean="0"/>
              <a:t>he Case of Jane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668" b="668"/>
          <a:stretch>
            <a:fillRect/>
          </a:stretch>
        </p:blipFill>
        <p:spPr>
          <a:xfrm>
            <a:off x="779463" y="2259615"/>
            <a:ext cx="7583488" cy="400722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63" y="1789715"/>
            <a:ext cx="32512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72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44" y="2694576"/>
            <a:ext cx="7951389" cy="243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03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112" b="21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7913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48" y="2060103"/>
            <a:ext cx="8028831" cy="401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3" y="2277887"/>
            <a:ext cx="7657108" cy="369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8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036" y="1712164"/>
            <a:ext cx="4816912" cy="18808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248" y="3737167"/>
            <a:ext cx="3841136" cy="11139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128" y="4965706"/>
            <a:ext cx="4042488" cy="13072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05778" y="2669649"/>
            <a:ext cx="1161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5400" dirty="0" smtClean="0"/>
              <a:t>…</a:t>
            </a:r>
            <a:endParaRPr lang="en-US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7005778" y="3952858"/>
            <a:ext cx="7334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5400" dirty="0" smtClean="0"/>
              <a:t>…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27843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77" y="1973861"/>
            <a:ext cx="8362951" cy="584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33" y="3137839"/>
            <a:ext cx="8557395" cy="21186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82" y="5891490"/>
            <a:ext cx="7311322" cy="3697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18676" y="2397778"/>
            <a:ext cx="477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_________________________________________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067573" y="4985703"/>
            <a:ext cx="186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800" b="1" dirty="0" smtClean="0"/>
              <a:t>…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286236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3" y="1965122"/>
            <a:ext cx="7769470" cy="29295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522" y="5437592"/>
            <a:ext cx="6830411" cy="10412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97373" y="4606595"/>
            <a:ext cx="1734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800" b="1" dirty="0" smtClean="0"/>
              <a:t>…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7685847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19" y="2106577"/>
            <a:ext cx="7368432" cy="419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90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007" y="2213269"/>
            <a:ext cx="5880575" cy="15520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2026" y="1643100"/>
            <a:ext cx="5168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11/22 Primary RN Update continued  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339" y="3900470"/>
            <a:ext cx="6505972" cy="13036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389" y="5312923"/>
            <a:ext cx="5544869" cy="122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75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62" y="2061055"/>
            <a:ext cx="7207942" cy="400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66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69731" y="1110617"/>
            <a:ext cx="3684346" cy="589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04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99" y="3032873"/>
            <a:ext cx="8507102" cy="23574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799" y="2151332"/>
            <a:ext cx="2318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11/25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31698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678" y="1438833"/>
            <a:ext cx="6236810" cy="506678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6700" dirty="0" smtClean="0"/>
          </a:p>
          <a:p>
            <a:pPr>
              <a:buFont typeface="Wingdings" charset="2"/>
              <a:buChar char="§"/>
            </a:pPr>
            <a:r>
              <a:rPr lang="en-US" sz="9600" dirty="0" smtClean="0"/>
              <a:t>11/8:      Injury  </a:t>
            </a:r>
          </a:p>
          <a:p>
            <a:pPr>
              <a:buFont typeface="Wingdings" charset="2"/>
              <a:buChar char="§"/>
            </a:pPr>
            <a:r>
              <a:rPr lang="en-US" sz="9600" dirty="0" smtClean="0"/>
              <a:t>11/14:    DNR (Day 7)</a:t>
            </a:r>
          </a:p>
          <a:p>
            <a:pPr>
              <a:buFont typeface="Wingdings" charset="2"/>
              <a:buChar char="§"/>
            </a:pPr>
            <a:r>
              <a:rPr lang="en-US" sz="9600" dirty="0" smtClean="0"/>
              <a:t>11/17:    “Condition terminal” (Day 10)</a:t>
            </a:r>
          </a:p>
          <a:p>
            <a:pPr>
              <a:buFont typeface="Wingdings" charset="2"/>
              <a:buChar char="§"/>
            </a:pPr>
            <a:r>
              <a:rPr lang="en-US" sz="9600" dirty="0" smtClean="0"/>
              <a:t>11/17:    D/C</a:t>
            </a:r>
          </a:p>
          <a:p>
            <a:pPr lvl="4">
              <a:buFont typeface="Wingdings" charset="2"/>
              <a:buChar char="§"/>
            </a:pPr>
            <a:r>
              <a:rPr lang="en-US" sz="8600" dirty="0" smtClean="0"/>
              <a:t> Ventilator</a:t>
            </a:r>
          </a:p>
          <a:p>
            <a:pPr lvl="4">
              <a:buFont typeface="Wingdings" charset="2"/>
              <a:buChar char="§"/>
            </a:pPr>
            <a:r>
              <a:rPr lang="en-US" sz="8600" dirty="0" smtClean="0"/>
              <a:t>Antibiotics</a:t>
            </a:r>
          </a:p>
          <a:p>
            <a:pPr lvl="4">
              <a:buFont typeface="Wingdings" charset="2"/>
              <a:buChar char="§"/>
            </a:pPr>
            <a:r>
              <a:rPr lang="en-US" sz="8600" dirty="0" smtClean="0"/>
              <a:t>Tube Fluids </a:t>
            </a:r>
          </a:p>
          <a:p>
            <a:pPr lvl="4">
              <a:buFont typeface="Wingdings" charset="2"/>
              <a:buChar char="§"/>
            </a:pPr>
            <a:r>
              <a:rPr lang="en-US" sz="8600" dirty="0" smtClean="0"/>
              <a:t>All medication except morphine</a:t>
            </a:r>
          </a:p>
          <a:p>
            <a:pPr marL="685800" lvl="2" indent="0">
              <a:buNone/>
            </a:pPr>
            <a:endParaRPr lang="en-US" sz="3200" dirty="0" smtClean="0"/>
          </a:p>
          <a:p>
            <a:pPr marL="341313" lvl="2" indent="-336550">
              <a:buFont typeface="Wingdings" charset="2"/>
              <a:buChar char="§"/>
            </a:pPr>
            <a:r>
              <a:rPr lang="en-US" sz="9600" dirty="0" smtClean="0"/>
              <a:t>11/24:    DNR renewed </a:t>
            </a:r>
          </a:p>
          <a:p>
            <a:pPr marL="4763" lvl="2" indent="0">
              <a:buNone/>
            </a:pPr>
            <a:endParaRPr lang="en-US" sz="3200" dirty="0" smtClean="0"/>
          </a:p>
          <a:p>
            <a:pPr marL="341313" lvl="2" indent="-336550">
              <a:buFont typeface="Wingdings" charset="2"/>
              <a:buChar char="§"/>
            </a:pPr>
            <a:r>
              <a:rPr lang="en-US" sz="9600" dirty="0" smtClean="0"/>
              <a:t>11/25:    Now day 18.</a:t>
            </a:r>
          </a:p>
          <a:p>
            <a:pPr marL="685800" lvl="2" indent="0">
              <a:buNone/>
            </a:pPr>
            <a:endParaRPr lang="en-US" sz="3200" dirty="0" smtClean="0"/>
          </a:p>
          <a:p>
            <a:pPr marL="685800" lvl="2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526740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46" y="2292884"/>
            <a:ext cx="8044319" cy="31091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619" y="5329305"/>
            <a:ext cx="2224565" cy="38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52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720" r="720"/>
          <a:stretch>
            <a:fillRect/>
          </a:stretch>
        </p:blipFill>
        <p:spPr>
          <a:xfrm>
            <a:off x="779463" y="2151194"/>
            <a:ext cx="7583488" cy="4007224"/>
          </a:xfrm>
        </p:spPr>
      </p:pic>
    </p:spTree>
    <p:extLst>
      <p:ext uri="{BB962C8B-B14F-4D97-AF65-F5344CB8AC3E}">
        <p14:creationId xmlns:p14="http://schemas.microsoft.com/office/powerpoint/2010/main" val="9104561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95" y="2239536"/>
            <a:ext cx="8067561" cy="2051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301972" y="2484236"/>
            <a:ext cx="1257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17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131" y="2916060"/>
            <a:ext cx="4678512" cy="3387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3702" y="2041526"/>
            <a:ext cx="84245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12/1: Six days after saying “Can I just hug you?”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82307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/>
                <a:cs typeface="Arial"/>
              </a:rPr>
              <a:t>The Case of Jane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04" y="1996293"/>
            <a:ext cx="8580607" cy="4617747"/>
          </a:xfrm>
        </p:spPr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Jane survived with profound brain damage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Lives entirely in the moment </a:t>
            </a:r>
            <a:endParaRPr lang="en-US" b="1" dirty="0">
              <a:latin typeface="Arial"/>
              <a:cs typeface="Arial"/>
            </a:endParaRP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Memories erase as experienced.  No memory of her past mental health &amp; suicidality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Unknown if that may restore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Cognitive ability demonstrated in “Things That Float” video. 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Walk and talk but very limited vocabulary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Feeds self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Assisted at times with basic tasks: e.g. brushing teeth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Has benefit of various occupational, speech &amp; physical therapy</a:t>
            </a:r>
            <a:endParaRPr lang="en-US" b="1" dirty="0">
              <a:latin typeface="Arial"/>
              <a:cs typeface="Arial"/>
            </a:endParaRP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Arial"/>
                <a:cs typeface="Arial"/>
              </a:rPr>
              <a:t>Has substantial means for support &amp; Special Needs Trust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253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Case of Jane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061" y="1965313"/>
            <a:ext cx="7583488" cy="311526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100" dirty="0" smtClean="0"/>
              <a:t>Raises many questions about Advance Directives</a:t>
            </a:r>
          </a:p>
          <a:p>
            <a:pPr lvl="2">
              <a:buFont typeface="Wingdings" charset="2"/>
              <a:buChar char="§"/>
            </a:pPr>
            <a:r>
              <a:rPr lang="en-US" sz="2200" dirty="0" smtClean="0"/>
              <a:t>“Terminal”</a:t>
            </a:r>
          </a:p>
          <a:p>
            <a:pPr lvl="2">
              <a:buFont typeface="Wingdings" charset="2"/>
              <a:buChar char="§"/>
            </a:pPr>
            <a:r>
              <a:rPr lang="en-US" sz="2200" dirty="0" smtClean="0"/>
              <a:t>“End stage” </a:t>
            </a:r>
          </a:p>
          <a:p>
            <a:pPr lvl="2">
              <a:buFont typeface="Wingdings" charset="2"/>
              <a:buChar char="§"/>
            </a:pPr>
            <a:r>
              <a:rPr lang="en-US" sz="2200" dirty="0" smtClean="0"/>
              <a:t>DNR</a:t>
            </a:r>
          </a:p>
          <a:p>
            <a:pPr lvl="2">
              <a:buFont typeface="Wingdings" charset="2"/>
              <a:buChar char="§"/>
            </a:pPr>
            <a:r>
              <a:rPr lang="en-US" sz="2200" dirty="0" smtClean="0"/>
              <a:t>Morphine</a:t>
            </a:r>
          </a:p>
          <a:p>
            <a:pPr lvl="2">
              <a:buFont typeface="Wingdings" charset="2"/>
              <a:buChar char="§"/>
            </a:pPr>
            <a:r>
              <a:rPr lang="en-US" sz="2200" dirty="0" smtClean="0"/>
              <a:t>Assisted Nutrition &amp; Hydration</a:t>
            </a:r>
          </a:p>
          <a:p>
            <a:pPr lvl="2">
              <a:buFont typeface="Wingdings" charset="2"/>
              <a:buChar char="§"/>
            </a:pPr>
            <a:r>
              <a:rPr lang="en-US" sz="2200" dirty="0" smtClean="0"/>
              <a:t>“Quality of Life” judgments</a:t>
            </a:r>
          </a:p>
          <a:p>
            <a:pPr lvl="2">
              <a:buFont typeface="Wingdings" charset="2"/>
              <a:buChar char="§"/>
            </a:pPr>
            <a:r>
              <a:rPr lang="en-US" sz="2200" dirty="0" smtClean="0"/>
              <a:t>Advance decision making (Charles Krauthammer’s “sunny summer afternoon”) </a:t>
            </a:r>
          </a:p>
          <a:p>
            <a:pPr marL="685800" lvl="2" indent="0">
              <a:buNone/>
            </a:pPr>
            <a:endParaRPr lang="en-US" sz="1000" dirty="0"/>
          </a:p>
          <a:p>
            <a:pPr marL="4763" lvl="2" indent="0">
              <a:buNone/>
            </a:pPr>
            <a:r>
              <a:rPr lang="en-US" sz="3100" dirty="0" smtClean="0"/>
              <a:t>And many issues related to basic medical ethics</a:t>
            </a:r>
          </a:p>
          <a:p>
            <a:pPr lvl="2">
              <a:buFont typeface="Wingdings" charset="2"/>
              <a:buChar char="§"/>
            </a:pPr>
            <a:endParaRPr lang="en-US" sz="22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55473" y="4956657"/>
            <a:ext cx="6033872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Wingdings" charset="2"/>
              <a:buChar char="§"/>
            </a:pPr>
            <a:r>
              <a:rPr lang="en-US" dirty="0" smtClean="0"/>
              <a:t>Autonomy </a:t>
            </a:r>
            <a:r>
              <a:rPr lang="en-US" dirty="0"/>
              <a:t>&amp; </a:t>
            </a:r>
            <a:r>
              <a:rPr lang="en-US" dirty="0" smtClean="0"/>
              <a:t>Proxy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Truth Telling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 Beneficence </a:t>
            </a:r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en-US" dirty="0" smtClean="0"/>
              <a:t>Justice 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Non-malfeasance</a:t>
            </a:r>
          </a:p>
          <a:p>
            <a:pPr>
              <a:buFont typeface="Wingdings" charset="2"/>
              <a:buChar char="§"/>
            </a:pPr>
            <a:r>
              <a:rPr lang="en-US" dirty="0" smtClean="0"/>
              <a:t>Non-abandonment</a:t>
            </a:r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0304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266</TotalTime>
  <Words>492</Words>
  <Application>Microsoft Macintosh PowerPoint</Application>
  <PresentationFormat>On-screen Show (4:3)</PresentationFormat>
  <Paragraphs>126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Pixel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 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</vt:lpstr>
      <vt:lpstr>The Case of Jane </vt:lpstr>
      <vt:lpstr>The Case of Jane</vt:lpstr>
      <vt:lpstr>The Case of Jane</vt:lpstr>
      <vt:lpstr>The Case of Jane</vt:lpstr>
      <vt:lpstr>The Case of Jane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of Jane</dc:title>
  <dc:creator>Tom Davis</dc:creator>
  <cp:lastModifiedBy>Tom Davis</cp:lastModifiedBy>
  <cp:revision>49</cp:revision>
  <dcterms:created xsi:type="dcterms:W3CDTF">2016-09-18T11:44:27Z</dcterms:created>
  <dcterms:modified xsi:type="dcterms:W3CDTF">2019-02-07T15:55:28Z</dcterms:modified>
</cp:coreProperties>
</file>